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305" r:id="rId4"/>
    <p:sldId id="306" r:id="rId5"/>
    <p:sldId id="314" r:id="rId6"/>
    <p:sldId id="315" r:id="rId7"/>
    <p:sldId id="312" r:id="rId8"/>
    <p:sldId id="313" r:id="rId9"/>
    <p:sldId id="316" r:id="rId10"/>
    <p:sldId id="307" r:id="rId11"/>
    <p:sldId id="311" r:id="rId12"/>
    <p:sldId id="31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pPr/>
              <a:t>3/12/2021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pPr/>
              <a:t>‹#›</a:t>
            </a:fld>
            <a:endParaRPr lang="en-US"/>
          </a:p>
        </p:txBody>
      </p:sp>
    </p:spTree>
    <p:extLst>
      <p:ext uri="{BB962C8B-B14F-4D97-AF65-F5344CB8AC3E}">
        <p14:creationId xmlns:p14="http://schemas.microsoft.com/office/powerpoint/2010/main" val="60124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pPr/>
              <a:t>1</a:t>
            </a:fld>
            <a:endParaRPr lang="en-US"/>
          </a:p>
        </p:txBody>
      </p:sp>
    </p:spTree>
    <p:extLst>
      <p:ext uri="{BB962C8B-B14F-4D97-AF65-F5344CB8AC3E}">
        <p14:creationId xmlns:p14="http://schemas.microsoft.com/office/powerpoint/2010/main" val="260264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E31E8E-FAA6-4768-80D1-5C1524358538}" type="datetime1">
              <a:rPr lang="en-US" smtClean="0"/>
              <a:pPr/>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34803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5FC90-A492-4A4D-B7DD-4720209C0258}" type="datetime1">
              <a:rPr lang="en-US" smtClean="0"/>
              <a:pPr/>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56908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34A3-00D5-4239-B904-80CC8FFE510A}" type="datetime1">
              <a:rPr lang="en-US" smtClean="0"/>
              <a:pPr/>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93344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89B79-28B0-4D12-A297-DE5897E9723E}" type="datetime1">
              <a:rPr lang="en-US" smtClean="0"/>
              <a:pPr/>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09701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15664-E27A-45EE-9E77-BA9FBD89D79B}" type="datetime1">
              <a:rPr lang="en-US" smtClean="0"/>
              <a:pPr/>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06469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B564FE-F6E1-42EC-B67D-790612EBBF36}" type="datetime1">
              <a:rPr lang="en-US" smtClean="0"/>
              <a:pPr/>
              <a:t>3/12/2021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50401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FA4E1-DA02-4FCB-8B33-871CA603B35F}" type="datetime1">
              <a:rPr lang="en-US" smtClean="0"/>
              <a:pPr/>
              <a:t>3/12/2021</a:t>
            </a:fld>
            <a:endParaRPr lang="en-US"/>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Slide Number Placeholder 8"/>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190213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835E8-8679-4E90-AFE0-0C67370685A8}" type="datetime1">
              <a:rPr lang="en-US" smtClean="0"/>
              <a:pPr/>
              <a:t>3/12/2021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5" name="Slide Number Placeholder 4"/>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416579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pPr/>
              <a:t>3/12/2021</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409240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4DCBB-5FBE-45F5-A7A0-DCD94C53A06B}" type="datetime1">
              <a:rPr lang="en-US" smtClean="0"/>
              <a:pPr/>
              <a:t>3/12/2021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449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239DA-53D9-4AED-B699-60988A11F434}" type="datetime1">
              <a:rPr lang="en-US" smtClean="0"/>
              <a:pPr/>
              <a:t>3/12/2021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val="236505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pPr/>
              <a:t>3/12/2021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pPr/>
              <a:t>‹#›</a:t>
            </a:fld>
            <a:endParaRPr lang="en-US"/>
          </a:p>
        </p:txBody>
      </p:sp>
    </p:spTree>
    <p:extLst>
      <p:ext uri="{BB962C8B-B14F-4D97-AF65-F5344CB8AC3E}">
        <p14:creationId xmlns:p14="http://schemas.microsoft.com/office/powerpoint/2010/main" val="414739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fontScale="90000"/>
          </a:bodyPr>
          <a:lstStyle/>
          <a:p>
            <a:pPr algn="l"/>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Subject Name :Mobile Computing</a:t>
            </a:r>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Presentation  Title: Wireless Communication</a:t>
            </a:r>
            <a:br>
              <a:rPr lang="en-US" sz="2400" b="1" dirty="0">
                <a:solidFill>
                  <a:schemeClr val="accent2"/>
                </a:solidFill>
                <a:latin typeface="Palatino Linotype" pitchFamily="18" charset="0"/>
              </a:rPr>
            </a:br>
            <a:endParaRPr lang="en-US" sz="2400" b="1" dirty="0">
              <a:solidFill>
                <a:schemeClr val="accent2"/>
              </a:solidFill>
              <a:latin typeface="Palatino Linotype" pitchFamily="18" charset="0"/>
            </a:endParaRPr>
          </a:p>
        </p:txBody>
      </p:sp>
      <p:sp>
        <p:nvSpPr>
          <p:cNvPr id="3" name="Subtitle 2"/>
          <p:cNvSpPr>
            <a:spLocks noGrp="1"/>
          </p:cNvSpPr>
          <p:nvPr>
            <p:ph type="subTitle" idx="1"/>
          </p:nvPr>
        </p:nvSpPr>
        <p:spPr>
          <a:xfrm>
            <a:off x="152399" y="3162300"/>
            <a:ext cx="8839200" cy="1219200"/>
          </a:xfrm>
        </p:spPr>
        <p:txBody>
          <a:bodyPr>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a:t>
            </a:r>
            <a:r>
              <a:rPr lang="en-US" sz="2000" b="1" dirty="0" err="1">
                <a:solidFill>
                  <a:schemeClr val="tx1"/>
                </a:solidFill>
                <a:latin typeface="Palatino Linotype" pitchFamily="18" charset="0"/>
              </a:rPr>
              <a:t>Reg.No</a:t>
            </a:r>
            <a:r>
              <a:rPr lang="en-US" sz="2000" b="1" dirty="0">
                <a:solidFill>
                  <a:schemeClr val="tx1"/>
                </a:solidFill>
                <a:latin typeface="Palatino Linotype" pitchFamily="18" charset="0"/>
              </a:rPr>
              <a:t>:</a:t>
            </a:r>
          </a:p>
          <a:p>
            <a:pPr algn="l"/>
            <a:r>
              <a:rPr lang="en-US" sz="2000" b="1" dirty="0">
                <a:solidFill>
                  <a:schemeClr val="tx1"/>
                </a:solidFill>
                <a:latin typeface="Palatino Linotype" pitchFamily="18" charset="0"/>
              </a:rPr>
              <a:t>	1. GOPIRAJAN				210617104017</a:t>
            </a:r>
          </a:p>
          <a:p>
            <a:pPr algn="l"/>
            <a:r>
              <a:rPr lang="en-US" sz="2000" b="1" dirty="0">
                <a:solidFill>
                  <a:schemeClr val="tx1"/>
                </a:solidFill>
                <a:latin typeface="Palatino Linotype" pitchFamily="18" charset="0"/>
              </a:rPr>
              <a:t>	2. MOHANRAJ				210617104032</a:t>
            </a:r>
          </a:p>
          <a:p>
            <a:pPr algn="l"/>
            <a:r>
              <a:rPr lang="en-US" sz="2000" b="1" dirty="0">
                <a:solidFill>
                  <a:schemeClr val="tx1"/>
                </a:solidFill>
                <a:latin typeface="Palatino Linotype" pitchFamily="18" charset="0"/>
              </a:rPr>
              <a:t>	3. DHANANCHEZIAN			210617104014</a:t>
            </a:r>
          </a:p>
          <a:p>
            <a:pPr algn="l"/>
            <a:r>
              <a:rPr lang="en-US" sz="2000" b="1" dirty="0">
                <a:solidFill>
                  <a:schemeClr val="tx1"/>
                </a:solidFill>
                <a:latin typeface="Palatino Linotype" pitchFamily="18" charset="0"/>
              </a:rPr>
              <a:t>	4. RAJKUMAR				210617104044</a:t>
            </a:r>
          </a:p>
          <a:p>
            <a:pPr algn="l"/>
            <a:r>
              <a:rPr lang="en-US" sz="2000" b="1" dirty="0">
                <a:solidFill>
                  <a:schemeClr val="tx1"/>
                </a:solidFill>
                <a:latin typeface="Palatino Linotype" pitchFamily="18" charset="0"/>
              </a:rPr>
              <a:t>              5. ADITHYA PRABHAKARAN		210617104003</a:t>
            </a:r>
          </a:p>
          <a:p>
            <a:pPr algn="l"/>
            <a:r>
              <a:rPr lang="en-US" sz="2000" b="1" dirty="0">
                <a:solidFill>
                  <a:schemeClr val="tx1"/>
                </a:solidFill>
                <a:latin typeface="Palatino Linotype" pitchFamily="18" charset="0"/>
              </a:rPr>
              <a:t>              6. CHANDRASURIYA			210617104013</a:t>
            </a:r>
          </a:p>
          <a:p>
            <a:endParaRPr lang="en-US" sz="2000" b="1" dirty="0">
              <a:solidFill>
                <a:schemeClr val="tx1"/>
              </a:solidFill>
              <a:latin typeface="Palatino Linotype" pitchFamily="18" charset="0"/>
            </a:endParaRPr>
          </a:p>
          <a:p>
            <a:endParaRPr lang="en-US" sz="2000" dirty="0">
              <a:solidFill>
                <a:schemeClr val="tx1"/>
              </a:solidFill>
              <a:latin typeface="Palatino Linotype" pitchFamily="18" charset="0"/>
            </a:endParaRPr>
          </a:p>
        </p:txBody>
      </p:sp>
      <p:sp>
        <p:nvSpPr>
          <p:cNvPr id="4" name="TextBox 3">
            <a:extLst>
              <a:ext uri="{FF2B5EF4-FFF2-40B4-BE49-F238E27FC236}">
                <a16:creationId xmlns:a16="http://schemas.microsoft.com/office/drawing/2014/main" id="{EE5ACCF2-8CAE-4B9E-99FA-55335EEA4352}"/>
              </a:ext>
            </a:extLst>
          </p:cNvPr>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Computer Science and Engineering</a:t>
            </a: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a16="http://schemas.microsoft.com/office/drawing/2014/main" id="{00000000-0008-0000-0500-00000300000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a16="http://schemas.microsoft.com/office/drawing/2014/main" id="{F993296E-B523-47A8-BEDB-E5FFD519EB02}"/>
              </a:ext>
            </a:extLst>
          </p:cNvPr>
          <p:cNvPicPr/>
          <p:nvPr/>
        </p:nvPicPr>
        <p:blipFill>
          <a:blip r:embed="rId4">
            <a:extLst>
              <a:ext uri="{28A0092B-C50C-407E-A947-70E740481C1C}">
                <a14:useLocalDpi xmlns:a14="http://schemas.microsoft.com/office/drawing/2010/main" val="0"/>
              </a:ext>
            </a:extLst>
          </a:blip>
          <a:stretch>
            <a:fillRect/>
          </a:stretch>
        </p:blipFill>
        <p:spPr>
          <a:xfrm>
            <a:off x="327870" y="381000"/>
            <a:ext cx="1119930" cy="906999"/>
          </a:xfrm>
          <a:prstGeom prst="rect">
            <a:avLst/>
          </a:prstGeom>
        </p:spPr>
      </p:pic>
    </p:spTree>
    <p:extLst>
      <p:ext uri="{BB962C8B-B14F-4D97-AF65-F5344CB8AC3E}">
        <p14:creationId xmlns:p14="http://schemas.microsoft.com/office/powerpoint/2010/main" val="40155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Result &amp; Discussion</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lvl="0"/>
            <a:r>
              <a:rPr lang="en-US" sz="2000" dirty="0"/>
              <a:t>Similar to GPS devices, some phones make use of signals from satellites to communicate.</a:t>
            </a: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pic>
        <p:nvPicPr>
          <p:cNvPr id="9" name="Google Shape;159;p23"/>
          <p:cNvPicPr preferRelativeResize="0"/>
          <p:nvPr/>
        </p:nvPicPr>
        <p:blipFill>
          <a:blip r:embed="rId2" cstate="print">
            <a:alphaModFix/>
          </a:blip>
          <a:stretch>
            <a:fillRect/>
          </a:stretch>
        </p:blipFill>
        <p:spPr>
          <a:xfrm>
            <a:off x="2819400" y="3657600"/>
            <a:ext cx="4377451" cy="1752599"/>
          </a:xfrm>
          <a:prstGeom prst="rect">
            <a:avLst/>
          </a:prstGeom>
          <a:noFill/>
          <a:ln>
            <a:noFill/>
          </a:ln>
        </p:spPr>
      </p:pic>
    </p:spTree>
    <p:extLst>
      <p:ext uri="{BB962C8B-B14F-4D97-AF65-F5344CB8AC3E}">
        <p14:creationId xmlns:p14="http://schemas.microsoft.com/office/powerpoint/2010/main" val="334855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Future Scope</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457200" lvl="0" indent="-431800">
              <a:spcBef>
                <a:spcPts val="1000"/>
              </a:spcBef>
              <a:buSzPts val="3200"/>
            </a:pPr>
            <a:r>
              <a:rPr lang="en-US" sz="2000" dirty="0"/>
              <a:t>Any data or information can be transmitted faster and with a high speed</a:t>
            </a:r>
          </a:p>
          <a:p>
            <a:pPr marL="457200" lvl="0" indent="-431800">
              <a:spcBef>
                <a:spcPts val="0"/>
              </a:spcBef>
              <a:buSzPts val="3200"/>
            </a:pPr>
            <a:r>
              <a:rPr lang="en-US" sz="2000" dirty="0"/>
              <a:t>Maintenance and installation is less cost for these networks.</a:t>
            </a:r>
          </a:p>
          <a:p>
            <a:pPr marL="457200" lvl="0" indent="-431800">
              <a:spcBef>
                <a:spcPts val="0"/>
              </a:spcBef>
              <a:buSzPts val="3200"/>
            </a:pPr>
            <a:r>
              <a:rPr lang="en-US" sz="2000" dirty="0"/>
              <a:t>The internet can be accessed from anywhere wirelessly</a:t>
            </a:r>
          </a:p>
          <a:p>
            <a:pPr marL="457200" lvl="0" indent="-431800">
              <a:spcBef>
                <a:spcPts val="0"/>
              </a:spcBef>
              <a:buSzPts val="3200"/>
            </a:pPr>
            <a:r>
              <a:rPr lang="en-US" sz="2000" dirty="0"/>
              <a:t>It is very helpful for workers, doctors working in remote areas as they can  be in touch with medical centers.</a:t>
            </a: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val="1631626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Reference</a:t>
            </a: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r>
              <a:rPr lang="en-US" sz="2000" dirty="0">
                <a:latin typeface="Palatino Linotype" pitchFamily="18" charset="0"/>
              </a:rPr>
              <a:t>Wikipedia</a:t>
            </a:r>
          </a:p>
          <a:p>
            <a:r>
              <a:rPr lang="en-US" sz="2000" dirty="0" err="1">
                <a:latin typeface="Palatino Linotype" pitchFamily="18" charset="0"/>
              </a:rPr>
              <a:t>LinkedIN</a:t>
            </a:r>
            <a:endParaRPr lang="en-US" sz="2000" dirty="0">
              <a:latin typeface="Palatino Linotype" pitchFamily="18" charset="0"/>
            </a:endParaRPr>
          </a:p>
          <a:p>
            <a:r>
              <a:rPr lang="en-US" sz="2000">
                <a:latin typeface="Palatino Linotype" pitchFamily="18" charset="0"/>
              </a:rPr>
              <a:t>Tutorial Point</a:t>
            </a:r>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12</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241063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b="1" dirty="0">
                <a:latin typeface="Palatino Linotype" pitchFamily="18" charset="0"/>
              </a:rPr>
              <a:t>Objective</a:t>
            </a:r>
            <a:endParaRPr lang="en-US" sz="2800" dirty="0">
              <a:latin typeface="Palatino Linotype" pitchFamily="18" charset="0"/>
            </a:endParaRPr>
          </a:p>
        </p:txBody>
      </p:sp>
      <p:sp>
        <p:nvSpPr>
          <p:cNvPr id="3" name="Content Placeholder 2"/>
          <p:cNvSpPr>
            <a:spLocks noGrp="1"/>
          </p:cNvSpPr>
          <p:nvPr>
            <p:ph idx="1"/>
          </p:nvPr>
        </p:nvSpPr>
        <p:spPr>
          <a:xfrm>
            <a:off x="457200" y="1447800"/>
            <a:ext cx="8458200" cy="4876800"/>
          </a:xfrm>
        </p:spPr>
        <p:txBody>
          <a:bodyPr>
            <a:noAutofit/>
          </a:bodyPr>
          <a:lstStyle/>
          <a:p>
            <a:pPr algn="just">
              <a:lnSpc>
                <a:spcPct val="150000"/>
              </a:lnSpc>
            </a:pPr>
            <a:endParaRPr lang="en-US" sz="2000" dirty="0">
              <a:latin typeface="Palatino Linotype" pitchFamily="18" charset="0"/>
              <a:cs typeface="Times New Roman" pitchFamily="18" charset="0"/>
            </a:endParaRPr>
          </a:p>
          <a:p>
            <a:pPr algn="just">
              <a:lnSpc>
                <a:spcPct val="150000"/>
              </a:lnSpc>
            </a:pPr>
            <a:endParaRPr lang="en-US" sz="2000" dirty="0">
              <a:latin typeface="Palatino Linotype" pitchFamily="18" charset="0"/>
              <a:cs typeface="Times New Roman" pitchFamily="18" charset="0"/>
            </a:endParaRPr>
          </a:p>
        </p:txBody>
      </p:sp>
      <p:sp>
        <p:nvSpPr>
          <p:cNvPr id="4"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813F31-0A43-4B4F-A83B-7F4B73EBF73F}" type="datetime1">
              <a:rPr lang="en-US" smtClean="0"/>
              <a:pPr/>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2</a:t>
            </a:fld>
            <a:endParaRPr lang="en-US"/>
          </a:p>
        </p:txBody>
      </p:sp>
      <p:sp>
        <p:nvSpPr>
          <p:cNvPr id="7" name="Content Placeholder 2"/>
          <p:cNvSpPr txBox="1">
            <a:spLocks/>
          </p:cNvSpPr>
          <p:nvPr/>
        </p:nvSpPr>
        <p:spPr>
          <a:xfrm>
            <a:off x="457200" y="838200"/>
            <a:ext cx="8229600" cy="525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pPr>
            <a:r>
              <a:rPr lang="en-US" sz="2000" dirty="0">
                <a:latin typeface="Palatino Linotype" pitchFamily="18" charset="0"/>
                <a:cs typeface="Times New Roman" pitchFamily="18" charset="0"/>
              </a:rPr>
              <a:t>To Design/ Analyze/ Evaluate</a:t>
            </a:r>
          </a:p>
          <a:p>
            <a:pPr marL="457200" lvl="0" indent="-431800">
              <a:lnSpc>
                <a:spcPct val="90000"/>
              </a:lnSpc>
              <a:spcBef>
                <a:spcPts val="0"/>
              </a:spcBef>
              <a:buSzPts val="3200"/>
              <a:buFont typeface="Calibri"/>
              <a:buChar char="•"/>
            </a:pPr>
            <a:r>
              <a:rPr lang="en-US" sz="2000" dirty="0"/>
              <a:t>It is one of the most important mediums of transmission of information from one device to other devices. </a:t>
            </a:r>
          </a:p>
          <a:p>
            <a:pPr marL="457200" lvl="0" indent="0">
              <a:lnSpc>
                <a:spcPct val="90000"/>
              </a:lnSpc>
              <a:spcBef>
                <a:spcPts val="0"/>
              </a:spcBef>
              <a:buNone/>
            </a:pPr>
            <a:endParaRPr lang="en-US" sz="2000" dirty="0"/>
          </a:p>
          <a:p>
            <a:pPr marL="457200" lvl="0" indent="-431800">
              <a:lnSpc>
                <a:spcPct val="90000"/>
              </a:lnSpc>
              <a:spcBef>
                <a:spcPts val="0"/>
              </a:spcBef>
              <a:buSzPts val="3200"/>
              <a:buFont typeface="Calibri"/>
              <a:buChar char="•"/>
            </a:pPr>
            <a:r>
              <a:rPr lang="en-US" sz="2000" dirty="0"/>
              <a:t>In this technology, the information can be transmitted through the air without requiring any cable or wires or other electronic conductors, by using electromagnetic waves like IR, RF, satellite, etc</a:t>
            </a:r>
          </a:p>
          <a:p>
            <a:pPr marL="457200" lvl="0" indent="-425450">
              <a:spcBef>
                <a:spcPts val="1000"/>
              </a:spcBef>
              <a:buSzPts val="3100"/>
            </a:pPr>
            <a:r>
              <a:rPr lang="en-US" sz="2000" dirty="0"/>
              <a:t>In the present days, wireless communication system has become an essential part of various types of wireless communication devices, that permits user to communicate even from remote operated areas. </a:t>
            </a:r>
          </a:p>
          <a:p>
            <a:pPr marL="457200" lvl="0" indent="-425450">
              <a:spcBef>
                <a:spcPts val="0"/>
              </a:spcBef>
              <a:buSzPts val="3100"/>
            </a:pPr>
            <a:r>
              <a:rPr lang="en-US" sz="2000" dirty="0"/>
              <a:t>There are many devices used for wireless communication like mobiles</a:t>
            </a:r>
          </a:p>
          <a:p>
            <a:pPr marL="457200" lvl="0" indent="-425450">
              <a:spcBef>
                <a:spcPts val="0"/>
              </a:spcBef>
              <a:buSzPts val="3100"/>
            </a:pPr>
            <a:r>
              <a:rPr lang="en-US" sz="2000" dirty="0"/>
              <a:t>Cordless telephones, </a:t>
            </a:r>
            <a:r>
              <a:rPr lang="en-US" sz="2000" dirty="0" err="1"/>
              <a:t>Zigbee</a:t>
            </a:r>
            <a:r>
              <a:rPr lang="en-US" sz="2000" dirty="0"/>
              <a:t> </a:t>
            </a:r>
            <a:r>
              <a:rPr lang="en-US" sz="2000" dirty="0" err="1"/>
              <a:t>wirelss</a:t>
            </a:r>
            <a:r>
              <a:rPr lang="en-US" sz="2000" dirty="0"/>
              <a:t> technology, GPS, Wi-Fi, satellite television and wireless computer parts.</a:t>
            </a:r>
          </a:p>
          <a:p>
            <a:pPr marL="457200" lvl="0" indent="-425450">
              <a:spcBef>
                <a:spcPts val="0"/>
              </a:spcBef>
              <a:buSzPts val="3100"/>
            </a:pPr>
            <a:r>
              <a:rPr lang="en-US" sz="2000" dirty="0"/>
              <a:t>Current wireless phones include 3 and 4G networks, Bluetooth and Wi-Fi technologies.</a:t>
            </a:r>
          </a:p>
          <a:p>
            <a:pPr algn="just">
              <a:lnSpc>
                <a:spcPct val="150000"/>
              </a:lnSpc>
            </a:pPr>
            <a:endParaRPr lang="en-US" sz="2000" dirty="0">
              <a:latin typeface="Palatino Linotype" pitchFamily="18" charset="0"/>
            </a:endParaRPr>
          </a:p>
        </p:txBody>
      </p:sp>
      <p:sp>
        <p:nvSpPr>
          <p:cNvPr id="8" name="Footer Placeholder 7"/>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392615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t>SATELLITE COMMUNICATION</a:t>
            </a:r>
            <a:endParaRPr lang="en-US" sz="2400" b="1" dirty="0">
              <a:latin typeface="Palatino Linotype" pitchFamily="18" charset="0"/>
            </a:endParaRP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pPr marL="457200" lvl="0" indent="-406400">
              <a:spcBef>
                <a:spcPts val="1000"/>
              </a:spcBef>
              <a:buSzPts val="2800"/>
            </a:pPr>
            <a:r>
              <a:rPr lang="en-US" sz="2000" dirty="0"/>
              <a:t>Satellite communication is one type of self contained wireless communication technology, it is widely spread all over the world to allow users to stay connected almost anywhere on the earth.</a:t>
            </a:r>
          </a:p>
          <a:p>
            <a:pPr marL="457200" lvl="0" indent="-406400">
              <a:spcBef>
                <a:spcPts val="0"/>
              </a:spcBef>
              <a:buSzPts val="2800"/>
            </a:pPr>
            <a:r>
              <a:rPr lang="en-US" sz="2000" dirty="0"/>
              <a:t> When the signal (a beam of modulated microwave) is sent near the satellite then, satellite amplifies the signal and sent it back to the antenna  receiver which is located on the surface of the earth.</a:t>
            </a:r>
          </a:p>
          <a:p>
            <a:pPr marL="457200" lvl="0" indent="-406400">
              <a:spcBef>
                <a:spcPts val="0"/>
              </a:spcBef>
              <a:buSzPts val="2800"/>
            </a:pPr>
            <a:r>
              <a:rPr lang="en-US" sz="2000" dirty="0"/>
              <a:t> Satellite communication contains two main components like the space segment and the ground segment.</a:t>
            </a: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3</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00022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400" b="1" dirty="0">
                <a:latin typeface="Palatino Linotype" pitchFamily="18" charset="0"/>
              </a:rPr>
              <a:t>Block Diagram/ Work Flow/  Flow Chart </a:t>
            </a: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CDC1C762-A60B-4C36-9245-B0EACBDC4A0D}" type="datetime1">
              <a:rPr lang="en-US" smtClean="0"/>
              <a:pPr/>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4</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pic>
        <p:nvPicPr>
          <p:cNvPr id="8" name="Google Shape;131;p19"/>
          <p:cNvPicPr preferRelativeResize="0"/>
          <p:nvPr/>
        </p:nvPicPr>
        <p:blipFill>
          <a:blip r:embed="rId2">
            <a:alphaModFix/>
          </a:blip>
          <a:stretch>
            <a:fillRect/>
          </a:stretch>
        </p:blipFill>
        <p:spPr>
          <a:xfrm>
            <a:off x="263149" y="1371600"/>
            <a:ext cx="8880851" cy="4630149"/>
          </a:xfrm>
          <a:prstGeom prst="rect">
            <a:avLst/>
          </a:prstGeom>
          <a:noFill/>
          <a:ln>
            <a:noFill/>
          </a:ln>
        </p:spPr>
      </p:pic>
    </p:spTree>
    <p:extLst>
      <p:ext uri="{BB962C8B-B14F-4D97-AF65-F5344CB8AC3E}">
        <p14:creationId xmlns:p14="http://schemas.microsoft.com/office/powerpoint/2010/main" val="287244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5</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pic>
        <p:nvPicPr>
          <p:cNvPr id="8" name="Google Shape;117;p17"/>
          <p:cNvPicPr preferRelativeResize="0"/>
          <p:nvPr/>
        </p:nvPicPr>
        <p:blipFill>
          <a:blip r:embed="rId2">
            <a:alphaModFix/>
          </a:blip>
          <a:stretch>
            <a:fillRect/>
          </a:stretch>
        </p:blipFill>
        <p:spPr>
          <a:xfrm>
            <a:off x="304800" y="2133600"/>
            <a:ext cx="8534400" cy="3428425"/>
          </a:xfrm>
          <a:prstGeom prst="rect">
            <a:avLst/>
          </a:prstGeom>
          <a:noFill/>
          <a:ln>
            <a:noFill/>
          </a:ln>
        </p:spPr>
      </p:pic>
    </p:spTree>
    <p:extLst>
      <p:ext uri="{BB962C8B-B14F-4D97-AF65-F5344CB8AC3E}">
        <p14:creationId xmlns:p14="http://schemas.microsoft.com/office/powerpoint/2010/main" val="185888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t>IINFRARED COMMUNICATION.</a:t>
            </a:r>
            <a:endParaRPr lang="en-US" sz="2400" b="1" dirty="0">
              <a:latin typeface="Palatino Linotype" pitchFamily="18" charset="0"/>
            </a:endParaRP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457200" lvl="0" indent="-425450">
              <a:spcBef>
                <a:spcPts val="1000"/>
              </a:spcBef>
              <a:buSzPts val="3100"/>
            </a:pPr>
            <a:r>
              <a:rPr lang="en-US" sz="2000" dirty="0"/>
              <a:t>Infrared wireless communication communicates information in a device or systems through IR radiation . </a:t>
            </a:r>
          </a:p>
          <a:p>
            <a:pPr marL="457200" lvl="0" indent="-425450">
              <a:spcBef>
                <a:spcPts val="0"/>
              </a:spcBef>
              <a:buSzPts val="3100"/>
            </a:pPr>
            <a:r>
              <a:rPr lang="en-US" sz="2000" dirty="0"/>
              <a:t>IR is electromagnetic energy at a wavelength that is longer than that of red light. It is used for security control, TV remote control and short range communications. </a:t>
            </a:r>
          </a:p>
          <a:p>
            <a:pPr marL="457200" lvl="0" indent="-425450">
              <a:spcBef>
                <a:spcPts val="0"/>
              </a:spcBef>
              <a:buSzPts val="3100"/>
            </a:pPr>
            <a:r>
              <a:rPr lang="en-US" sz="2000" dirty="0"/>
              <a:t>In the electromagnetic spectrum, IR radiation lies between microwaves and visible light. So, they can be used as a source of communication</a:t>
            </a: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6</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16401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t>MOBILE COMMUNICATION SYSTEM</a:t>
            </a:r>
            <a:endParaRPr lang="en-US" sz="2400" b="1" dirty="0">
              <a:latin typeface="Palatino Linotype" pitchFamily="18" charset="0"/>
            </a:endParaRPr>
          </a:p>
        </p:txBody>
      </p:sp>
      <p:sp>
        <p:nvSpPr>
          <p:cNvPr id="3" name="Content Placeholder 2"/>
          <p:cNvSpPr>
            <a:spLocks noGrp="1"/>
          </p:cNvSpPr>
          <p:nvPr>
            <p:ph sz="quarter" idx="1"/>
          </p:nvPr>
        </p:nvSpPr>
        <p:spPr>
          <a:xfrm>
            <a:off x="217538" y="1828800"/>
            <a:ext cx="9002661" cy="5410200"/>
          </a:xfrm>
        </p:spPr>
        <p:txBody>
          <a:bodyPr>
            <a:normAutofit/>
          </a:bodyPr>
          <a:lstStyle/>
          <a:p>
            <a:pPr marL="0" indent="0">
              <a:buNone/>
            </a:pPr>
            <a:endParaRPr lang="en-US" sz="2000" dirty="0">
              <a:latin typeface="Palatino Linotype" pitchFamily="18" charset="0"/>
            </a:endParaRPr>
          </a:p>
          <a:p>
            <a:pPr marL="457200" lvl="0" indent="-425450">
              <a:spcBef>
                <a:spcPts val="1000"/>
              </a:spcBef>
              <a:buSzPts val="3100"/>
            </a:pPr>
            <a:r>
              <a:rPr lang="en-US" sz="2000" dirty="0"/>
              <a:t>The advancement of mobile networks is enumerated by generations. Many  users communicate across a single frequency band through mobile phones. </a:t>
            </a:r>
          </a:p>
          <a:p>
            <a:pPr marL="457200" lvl="0" indent="-425450">
              <a:spcBef>
                <a:spcPts val="0"/>
              </a:spcBef>
              <a:buSzPts val="3100"/>
            </a:pPr>
            <a:r>
              <a:rPr lang="en-US" sz="2000" dirty="0"/>
              <a:t>Cellular and cordless phones are two  examples of devices which make use of wireless signals. </a:t>
            </a:r>
          </a:p>
          <a:p>
            <a:pPr marL="457200" lvl="0" indent="-425450">
              <a:spcBef>
                <a:spcPts val="0"/>
              </a:spcBef>
              <a:buSzPts val="3100"/>
            </a:pPr>
            <a:r>
              <a:rPr lang="en-US" sz="2000" dirty="0"/>
              <a:t>Typically, cell phones have a larger range of networks to provide a </a:t>
            </a:r>
            <a:r>
              <a:rPr lang="en-US" sz="2000" dirty="0" err="1"/>
              <a:t>coverage.But</a:t>
            </a:r>
            <a:r>
              <a:rPr lang="en-US" sz="2000" dirty="0"/>
              <a:t>, Cordless phones have a limited range</a:t>
            </a: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7</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86423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8</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pic>
        <p:nvPicPr>
          <p:cNvPr id="8" name="Google Shape;172;p25"/>
          <p:cNvPicPr preferRelativeResize="0"/>
          <p:nvPr/>
        </p:nvPicPr>
        <p:blipFill>
          <a:blip r:embed="rId2">
            <a:alphaModFix/>
          </a:blip>
          <a:stretch>
            <a:fillRect/>
          </a:stretch>
        </p:blipFill>
        <p:spPr>
          <a:xfrm>
            <a:off x="762000" y="762000"/>
            <a:ext cx="8011524" cy="4673599"/>
          </a:xfrm>
          <a:prstGeom prst="rect">
            <a:avLst/>
          </a:prstGeom>
          <a:noFill/>
          <a:ln>
            <a:noFill/>
          </a:ln>
        </p:spPr>
      </p:pic>
    </p:spTree>
    <p:extLst>
      <p:ext uri="{BB962C8B-B14F-4D97-AF65-F5344CB8AC3E}">
        <p14:creationId xmlns:p14="http://schemas.microsoft.com/office/powerpoint/2010/main" val="82241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t>DISADVANTAGES</a:t>
            </a:r>
            <a:endParaRPr lang="en-US" sz="2400" b="1" dirty="0">
              <a:latin typeface="Palatino Linotype" pitchFamily="18" charset="0"/>
            </a:endParaRP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457200" lvl="0" indent="-438150">
              <a:spcBef>
                <a:spcPts val="1000"/>
              </a:spcBef>
              <a:buSzPts val="3300"/>
            </a:pPr>
            <a:r>
              <a:rPr lang="en-US" sz="2000" dirty="0"/>
              <a:t>An unauthorized person can easily capture the wireless signals which  spread through the air.</a:t>
            </a:r>
          </a:p>
          <a:p>
            <a:pPr marL="457200" lvl="0" indent="-438150">
              <a:spcBef>
                <a:spcPts val="0"/>
              </a:spcBef>
              <a:buSzPts val="3300"/>
            </a:pPr>
            <a:r>
              <a:rPr lang="en-US" sz="2000" dirty="0"/>
              <a:t>It is very important to secure the wireless network so that the information cannot be misused by unauthorized users</a:t>
            </a: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9</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234099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1541</TotalTime>
  <Words>576</Words>
  <Application>Microsoft Office PowerPoint</Application>
  <PresentationFormat>On-screen Show (4:3)</PresentationFormat>
  <Paragraphs>150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Subject Name :Mobile Computing  Presentation  Title: Wireless Communication </vt:lpstr>
      <vt:lpstr>Objective</vt:lpstr>
      <vt:lpstr>SATELLITE COMMUNICATION</vt:lpstr>
      <vt:lpstr>Block Diagram/ Work Flow/  Flow Chart </vt:lpstr>
      <vt:lpstr>Technical Details</vt:lpstr>
      <vt:lpstr>IINFRARED COMMUNICATION.</vt:lpstr>
      <vt:lpstr>MOBILE COMMUNICATION SYSTEM</vt:lpstr>
      <vt:lpstr>Technical Details</vt:lpstr>
      <vt:lpstr>DISADVANTAGES</vt:lpstr>
      <vt:lpstr>Result &amp; Discussion</vt:lpstr>
      <vt:lpstr>Future Scope</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Hashu</cp:lastModifiedBy>
  <cp:revision>112</cp:revision>
  <dcterms:created xsi:type="dcterms:W3CDTF">2015-04-07T04:42:07Z</dcterms:created>
  <dcterms:modified xsi:type="dcterms:W3CDTF">2021-03-12T11:41:22Z</dcterms:modified>
</cp:coreProperties>
</file>